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65" r:id="rId3"/>
    <p:sldId id="266" r:id="rId4"/>
    <p:sldId id="267" r:id="rId5"/>
    <p:sldId id="268" r:id="rId6"/>
    <p:sldId id="269" r:id="rId7"/>
    <p:sldId id="279" r:id="rId8"/>
    <p:sldId id="273" r:id="rId9"/>
    <p:sldId id="272" r:id="rId10"/>
    <p:sldId id="257" r:id="rId11"/>
    <p:sldId id="260" r:id="rId12"/>
    <p:sldId id="261" r:id="rId13"/>
    <p:sldId id="276" r:id="rId14"/>
    <p:sldId id="262" r:id="rId15"/>
    <p:sldId id="283" r:id="rId16"/>
    <p:sldId id="278" r:id="rId17"/>
    <p:sldId id="280" r:id="rId18"/>
    <p:sldId id="281" r:id="rId19"/>
    <p:sldId id="284" r:id="rId20"/>
    <p:sldId id="277" r:id="rId21"/>
    <p:sldId id="282" r:id="rId22"/>
    <p:sldId id="27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235" autoAdjust="0"/>
  </p:normalViewPr>
  <p:slideViewPr>
    <p:cSldViewPr snapToGrid="0">
      <p:cViewPr varScale="1">
        <p:scale>
          <a:sx n="107" d="100"/>
          <a:sy n="107" d="100"/>
        </p:scale>
        <p:origin x="6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0DF35-D936-46CE-9DA1-6A3248004234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7C950-9295-4D7F-B80C-0308EA1E8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79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12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전체 흐름</a:t>
            </a:r>
            <a:r>
              <a:rPr lang="en-US" altLang="ko-KR" dirty="0"/>
              <a:t>] </a:t>
            </a:r>
          </a:p>
          <a:p>
            <a:endParaRPr lang="en-US" altLang="ko-KR" dirty="0"/>
          </a:p>
          <a:p>
            <a:r>
              <a:rPr lang="en-US" altLang="ko-KR" dirty="0"/>
              <a:t>https://www.slideshare.net/christian.timmerer/towards-bandwidth-efficient-adaptive-streaming-of-omnidirectional-video-over-http</a:t>
            </a:r>
          </a:p>
          <a:p>
            <a:endParaRPr lang="en-US" altLang="ko-KR" dirty="0"/>
          </a:p>
          <a:p>
            <a:r>
              <a:rPr lang="ko-KR" altLang="en-US" dirty="0"/>
              <a:t>완전 적절한 슬라이드라서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3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442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DivX10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플러그인 형태로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H.265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지원을 가능하게 했고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DivX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플레이어를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4K UHD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만들어진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H.265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포맷 영상을 재생할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처리된 것이며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컨버팅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작업이 가능할 경우 작업 시간을 훨씬 단축할 수 있을 것으로 예상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3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동작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51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944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Tiles Monolithic: Resolution</a:t>
            </a:r>
            <a:r>
              <a:rPr lang="ko-KR" altLang="en-US" dirty="0"/>
              <a:t>에 대한 타일의 비율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828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찾아봐도 내용이 빈약해서 </a:t>
            </a:r>
            <a:r>
              <a:rPr lang="en-US" altLang="ko-KR" dirty="0"/>
              <a:t>(</a:t>
            </a:r>
            <a:r>
              <a:rPr lang="ko-KR" altLang="en-US" dirty="0"/>
              <a:t>그렇게 </a:t>
            </a:r>
            <a:r>
              <a:rPr lang="ko-KR" altLang="en-US" dirty="0" err="1"/>
              <a:t>어려운게아닌가봐</a:t>
            </a:r>
            <a:r>
              <a:rPr lang="en-US" altLang="ko-KR" dirty="0"/>
              <a:t>…) </a:t>
            </a:r>
            <a:r>
              <a:rPr lang="ko-KR" altLang="en-US" dirty="0"/>
              <a:t>일단 하나만 썼는데</a:t>
            </a:r>
            <a:endParaRPr lang="en-US" altLang="ko-KR" dirty="0"/>
          </a:p>
          <a:p>
            <a:r>
              <a:rPr lang="ko-KR" altLang="en-US" dirty="0"/>
              <a:t>정 필요하면 쓰고 </a:t>
            </a:r>
            <a:r>
              <a:rPr lang="ko-KR" altLang="en-US" dirty="0" err="1"/>
              <a:t>안필요하면</a:t>
            </a:r>
            <a:r>
              <a:rPr lang="ko-KR" altLang="en-US" dirty="0"/>
              <a:t> </a:t>
            </a:r>
            <a:r>
              <a:rPr lang="ko-KR" altLang="en-US" dirty="0" err="1"/>
              <a:t>안쓰는게나을거같아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57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둘이 같은 의미라고 이해하면 됨</a:t>
            </a:r>
            <a:endParaRPr lang="en-US" altLang="ko-KR" dirty="0"/>
          </a:p>
          <a:p>
            <a:r>
              <a:rPr lang="ko-KR" altLang="en-US" dirty="0"/>
              <a:t>이건 </a:t>
            </a:r>
            <a:r>
              <a:rPr lang="ko-KR" altLang="en-US" dirty="0" err="1"/>
              <a:t>숨김슬라이드로</a:t>
            </a:r>
            <a:r>
              <a:rPr lang="ko-KR" altLang="en-US" dirty="0"/>
              <a:t> 해놓고 </a:t>
            </a:r>
            <a:r>
              <a:rPr lang="en-US" altLang="ko-KR" dirty="0"/>
              <a:t>(</a:t>
            </a:r>
            <a:r>
              <a:rPr lang="ko-KR" altLang="en-US" dirty="0"/>
              <a:t>따로 발표에는 쓰이지 않고</a:t>
            </a:r>
            <a:r>
              <a:rPr lang="en-US" altLang="ko-KR" dirty="0"/>
              <a:t>) </a:t>
            </a:r>
            <a:r>
              <a:rPr lang="ko-KR" altLang="en-US" dirty="0"/>
              <a:t>개념만 이해하는데 </a:t>
            </a:r>
            <a:r>
              <a:rPr lang="ko-KR" altLang="en-US" dirty="0" err="1"/>
              <a:t>도움이될거야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7C950-9295-4D7F-B80C-0308EA1E8EF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0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EFABD-4DA3-4928-8AF7-8D4C06EC5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A214CC-40A5-4090-AFC5-B808AE708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57C59-9A7D-4E40-8A60-401594B62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BC0CB-0176-42CE-8EA5-77BA5B9FC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7A5CB-5768-4F18-A467-0AAA8A60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14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A780-97F2-4413-8DD7-2CA8EE69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635BBC-9AF9-4505-BC84-F24C3B60C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6EB37-D97D-48EE-AD18-72179E9B0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077F3-AC9B-4DAF-9742-252A3BE1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A0CF68-17CC-40BA-9664-08F0121E0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3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7360C4-2001-4455-9048-C68063861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0DD72F-41DD-449C-B260-3A68B6F10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3CB70-E2AB-4F2D-B12C-1E509F35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EBB6C-2620-427F-95AB-D5BF3B76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A96AB-B331-453F-BB10-7516A4FA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13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A4F70-D586-4742-8F1C-122D924A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EFBA68-B44C-4770-80F8-DD91BD9C0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DB910-FDC0-4CAF-A3A4-A1CCD914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2715F-9843-4C8C-9AB9-4795ABC6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C022D-0208-46B9-A033-DD5D0BA2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0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79E68-E9D8-43D3-AA13-EFCACC85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709D10-9F87-4C2F-AE89-10B5B2AE2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7CABFC-E0D4-4676-8682-42D80854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020EE-5BE5-4284-B84C-AF6D38D99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8CEFD-08CA-4F48-8E3C-63AF1738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0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B7C54-1B1C-42C4-B5B0-B254E8A7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1D1B11-DDB6-4F14-A0DB-FAB577EF5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C61F5A-3217-4301-A4F0-6B90231BE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FD3EC0-7AD9-4E72-97B6-D18556A4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28A0A7-18ED-4613-BBEE-E352296AE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7ECAC7-2DD5-45AF-8A78-E76B0F70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65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5AA4E-1320-4646-8FBB-13B5ACA4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ADBA47-4934-4B52-885A-C4DB92422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66932-6633-440C-841C-3318E7BC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5678D1-08CD-492B-BBD1-07B07FC1A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33B8F7-270C-4524-8127-C895414B1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9680FC-3ADD-4286-ADE9-5E994A89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619670-C3B9-4DC7-AD7E-88BDCFD3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25121C-201A-4DF0-888D-A04ADA24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99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7BAEB-DDE9-459A-AB75-6F16860D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01ADC7-A586-4C0D-A8D6-AD00FB26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DC5D01-89F7-480B-B7D1-BD13B28A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AB4AB-A932-4CF7-99B7-6932D795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25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53308E-6EB7-439D-9AFD-F0ECA148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E08112-146E-4D86-A897-AAD48B02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EA8DF-F394-4426-8B44-9CD0D871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23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166FF-0D44-4BC9-9010-D41524FD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B891C-0668-46AA-9950-49A3B6D81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7085C0-C3ED-4BF6-BCAF-2DCC6816C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15FB15-8BBF-4572-9A7F-CD2D8A45A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C5E9C5-B8FF-461B-A4F6-D02285A5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7CD9E7-22DF-4D0D-85B7-8DFE1D19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2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260F4-F31D-44EE-AA4F-2891A63A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0E48DC-981A-41F6-ABA3-C9B02A8B3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CDFE3C-D3E6-4F5C-82B2-95DA26E9F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D40F40-CDF5-4B0C-9316-B8C88BADB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2D99BD-C747-4AFA-8FE0-DD4797FA6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AD64F4-16D3-4ADB-8030-2E4E4AB5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2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CAB328-99F4-4C42-A340-26B75CC9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673A7F-9C9D-4CFA-A4C1-D6F3B93DB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AF66C-6EBD-4873-9848-DFFDA0180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6CB54-6E50-4048-B4C2-3F87B544EE9F}" type="datetimeFigureOut">
              <a:rPr lang="ko-KR" altLang="en-US" smtClean="0"/>
              <a:t>2017-10-29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999D8F-F47A-4C52-A12A-4E2C6F438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EC6C8-1188-4ED1-B1D5-472AA1287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753D4-4FD0-4C86-81A7-3400B5A78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0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B57BE-2B45-45CF-82F1-82E533BD34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기존 비디오 스트리밍 방식</a:t>
            </a:r>
            <a:r>
              <a:rPr lang="en-US" altLang="ko-KR" dirty="0"/>
              <a:t>(DASH)</a:t>
            </a:r>
            <a:r>
              <a:rPr lang="ko-KR" altLang="en-US" dirty="0"/>
              <a:t>의 특징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DC0498-DBF5-4824-9B63-5B62D8F43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2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93EB4-8E3E-4408-9E1A-81D8CA73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D39912-AE09-451A-9340-A084F8ABD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 dirty="0"/>
              <a:t>다양한 환경에 있는 다양한 유저들에게 적절한 동영상을 보내줄 수 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en-US" altLang="ko-KR" dirty="0"/>
              <a:t>Bandwidth / CPU </a:t>
            </a:r>
            <a:r>
              <a:rPr lang="ko-KR" altLang="ko-KR" dirty="0"/>
              <a:t>상황 등을 체크하여 그에 맞는 화질과 음질을 내려주는 방식으로 품질개선 및 안전성을  확보할 수 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미디어 서버와 같은 비싼 장비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ko-KR" dirty="0"/>
              <a:t>사용하지 않는다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en-US" altLang="ko-KR" dirty="0"/>
              <a:t>Bandwidth </a:t>
            </a:r>
            <a:r>
              <a:rPr lang="ko-KR" altLang="ko-KR" dirty="0"/>
              <a:t>효율성이 뛰어나고</a:t>
            </a:r>
            <a:r>
              <a:rPr lang="en-US" altLang="ko-KR" dirty="0"/>
              <a:t>, </a:t>
            </a:r>
            <a:r>
              <a:rPr lang="ko-KR" altLang="ko-KR" dirty="0"/>
              <a:t>비디오 화질 변경이 용이하다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69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63B78-D647-4EA3-BBC1-0474FBDD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594E4-5165-48F4-B6AF-9642130E2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유저에 따라 적절한 동영상을 보내주어야 하기에 서비스 공급자는 여러</a:t>
            </a:r>
            <a:r>
              <a:rPr lang="en-US" altLang="ko-KR" dirty="0"/>
              <a:t> bit-rate </a:t>
            </a:r>
            <a:r>
              <a:rPr lang="ko-KR" altLang="ko-KR" dirty="0"/>
              <a:t>로 인코딩하여 저장해야 하는 불편이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높은 성능의 </a:t>
            </a:r>
            <a:r>
              <a:rPr lang="en-US" altLang="ko-KR" dirty="0"/>
              <a:t>CPU </a:t>
            </a:r>
            <a:r>
              <a:rPr lang="ko-KR" altLang="en-US" dirty="0"/>
              <a:t>필요</a:t>
            </a:r>
          </a:p>
        </p:txBody>
      </p:sp>
      <p:pic>
        <p:nvPicPr>
          <p:cNvPr id="4" name="Picture 2" descr="http://images.kbench.com:8080/kbench/article/2013_09/k123783p1n10.jpg">
            <a:extLst>
              <a:ext uri="{FF2B5EF4-FFF2-40B4-BE49-F238E27FC236}">
                <a16:creationId xmlns:a16="http://schemas.microsoft.com/office/drawing/2014/main" id="{2FA523B7-EB6A-4BDF-93CB-8C590CAE6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98" y="3306596"/>
            <a:ext cx="6024302" cy="277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5F81D-030E-487E-BF78-E7F00EF978DC}"/>
              </a:ext>
            </a:extLst>
          </p:cNvPr>
          <p:cNvSpPr txBox="1"/>
          <p:nvPr/>
        </p:nvSpPr>
        <p:spPr>
          <a:xfrm>
            <a:off x="2042960" y="4369019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인텔 코어 </a:t>
            </a:r>
            <a:r>
              <a:rPr lang="en-US" altLang="ko-KR" dirty="0"/>
              <a:t>i5-4670 </a:t>
            </a:r>
            <a:r>
              <a:rPr lang="ko-KR" altLang="en-US" dirty="0"/>
              <a:t>프로세서</a:t>
            </a:r>
            <a:endParaRPr lang="en-US" altLang="ko-KR" dirty="0"/>
          </a:p>
          <a:p>
            <a:r>
              <a:rPr lang="en-US" altLang="ko-KR" dirty="0"/>
              <a:t>8GB </a:t>
            </a:r>
            <a:r>
              <a:rPr lang="ko-KR" altLang="en-US" dirty="0"/>
              <a:t>메모리</a:t>
            </a:r>
          </a:p>
        </p:txBody>
      </p:sp>
    </p:spTree>
    <p:extLst>
      <p:ext uri="{BB962C8B-B14F-4D97-AF65-F5344CB8AC3E}">
        <p14:creationId xmlns:p14="http://schemas.microsoft.com/office/powerpoint/2010/main" val="197873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5D1B5D9-C0AA-4949-B735-FC750E7ADE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dirty="0"/>
              <a:t>기존 비디오 스트리밍의 문제점</a:t>
            </a:r>
            <a:r>
              <a:rPr lang="en-US" altLang="ko-KR" dirty="0"/>
              <a:t>(</a:t>
            </a:r>
            <a:r>
              <a:rPr lang="ko-KR" altLang="en-US" dirty="0"/>
              <a:t>모든 화면을 고화질로 보내는 것에 대한 문제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A743C36-D3F5-448E-AFAB-56E0385B5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1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9BF7C-938D-4E8C-8C17-67D1A6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EEEDE-E2F7-4C74-829E-B80EDC353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(</a:t>
            </a:r>
            <a:r>
              <a:rPr lang="ko-KR" altLang="en-US" dirty="0"/>
              <a:t>타일 분할 방식의 등장 배경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기본 동작</a:t>
            </a:r>
            <a:endParaRPr lang="en-US" altLang="ko-KR" dirty="0"/>
          </a:p>
          <a:p>
            <a:r>
              <a:rPr lang="ko-KR" altLang="en-US" dirty="0"/>
              <a:t>성능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74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6C00C-90DF-48E0-9230-2F510979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(</a:t>
            </a:r>
            <a:r>
              <a:rPr lang="ko-KR" altLang="en-US" dirty="0"/>
              <a:t>타일 분할 방식의 등장 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EB379-84E4-45BE-B45F-38653C8F1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VR </a:t>
            </a:r>
            <a:r>
              <a:rPr lang="ko-KR" altLang="en-US" dirty="0"/>
              <a:t>영상의 특성 상</a:t>
            </a:r>
            <a:r>
              <a:rPr lang="en-US" altLang="ko-KR" dirty="0"/>
              <a:t>, </a:t>
            </a:r>
            <a:r>
              <a:rPr lang="ko-KR" altLang="en-US" dirty="0"/>
              <a:t>전체 영상이 아닌 사람의 시야</a:t>
            </a:r>
            <a:r>
              <a:rPr lang="en-US" altLang="ko-KR" dirty="0"/>
              <a:t>(viewport)</a:t>
            </a:r>
            <a:r>
              <a:rPr lang="ko-KR" altLang="en-US" dirty="0"/>
              <a:t>에 해당하는 영상만 보내도 되어서</a:t>
            </a:r>
            <a:endParaRPr lang="en-US" altLang="ko-KR" dirty="0"/>
          </a:p>
          <a:p>
            <a:pPr lvl="1"/>
            <a:r>
              <a:rPr lang="ko-KR" altLang="en-US" dirty="0"/>
              <a:t>자원을 줄일 수 있다 </a:t>
            </a:r>
            <a:r>
              <a:rPr lang="en-US" altLang="ko-KR" dirty="0"/>
              <a:t>(</a:t>
            </a:r>
            <a:r>
              <a:rPr lang="ko-KR" altLang="en-US" dirty="0"/>
              <a:t>인코딩</a:t>
            </a:r>
            <a:r>
              <a:rPr lang="en-US" altLang="ko-KR" dirty="0"/>
              <a:t>-</a:t>
            </a:r>
            <a:r>
              <a:rPr lang="ko-KR" altLang="en-US" dirty="0"/>
              <a:t>디코딩</a:t>
            </a:r>
            <a:r>
              <a:rPr lang="en-US" altLang="ko-KR" dirty="0"/>
              <a:t>, </a:t>
            </a:r>
            <a:r>
              <a:rPr lang="ko-KR" altLang="en-US" dirty="0"/>
              <a:t>네트워크의 리소스 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9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075A5-1214-48B6-8AB8-4D6EF6CB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6C3F3-DF81-4E75-978B-C9691F71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Tile based streaming에 대한 이미지 검색결과">
            <a:extLst>
              <a:ext uri="{FF2B5EF4-FFF2-40B4-BE49-F238E27FC236}">
                <a16:creationId xmlns:a16="http://schemas.microsoft.com/office/drawing/2014/main" id="{2A22D7F2-6429-401D-A1BE-23D98917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2077244"/>
            <a:ext cx="7620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83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DB84E-23D9-439B-96D6-79BB375A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6C4AC-89D8-4A80-96C5-BA8B7DDAB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9D04B8-0268-436A-990E-FAEDF28C5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3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87257-C325-4872-AB7B-67965C9F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25212-C04D-4038-A0F7-2C5AC8975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D2FBD-270F-4C95-B443-8D6CA32CE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C03A-F696-42E8-B048-49EC4B0C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9777118-ACF4-456D-AEDD-BECE64FB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Bitrate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ko-KR" altLang="en-US" dirty="0"/>
              <a:t>다양한 크기의 </a:t>
            </a:r>
            <a:r>
              <a:rPr lang="en-US" altLang="ko-KR" dirty="0"/>
              <a:t>tile </a:t>
            </a:r>
            <a:r>
              <a:rPr lang="ko-KR" altLang="en-US" dirty="0"/>
              <a:t>선택 가능</a:t>
            </a:r>
            <a:endParaRPr lang="en-US" altLang="ko-KR" dirty="0"/>
          </a:p>
          <a:p>
            <a:pPr lvl="1"/>
            <a:r>
              <a:rPr lang="ko-KR" altLang="en-US" dirty="0"/>
              <a:t>타일의 크기가 </a:t>
            </a:r>
            <a:r>
              <a:rPr lang="en-US" altLang="ko-KR" dirty="0"/>
              <a:t>6X4 </a:t>
            </a:r>
            <a:r>
              <a:rPr lang="ko-KR" altLang="en-US" dirty="0"/>
              <a:t>일 때 가장 높은 성능</a:t>
            </a:r>
          </a:p>
        </p:txBody>
      </p:sp>
    </p:spTree>
    <p:extLst>
      <p:ext uri="{BB962C8B-B14F-4D97-AF65-F5344CB8AC3E}">
        <p14:creationId xmlns:p14="http://schemas.microsoft.com/office/powerpoint/2010/main" val="2614363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EAB5034-FC31-4EA7-9601-4F6205989DF6}"/>
              </a:ext>
            </a:extLst>
          </p:cNvPr>
          <p:cNvGrpSpPr/>
          <p:nvPr/>
        </p:nvGrpSpPr>
        <p:grpSpPr>
          <a:xfrm>
            <a:off x="802480" y="1302272"/>
            <a:ext cx="10089788" cy="4866960"/>
            <a:chOff x="4894936" y="3380453"/>
            <a:chExt cx="6643132" cy="3204414"/>
          </a:xfrm>
        </p:grpSpPr>
        <p:pic>
          <p:nvPicPr>
            <p:cNvPr id="5" name="내용 개체 틀 4">
              <a:extLst>
                <a:ext uri="{FF2B5EF4-FFF2-40B4-BE49-F238E27FC236}">
                  <a16:creationId xmlns:a16="http://schemas.microsoft.com/office/drawing/2014/main" id="{81A78A2E-40C6-4FC5-A60B-8E22AAD69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78" t="28343" r="14804" b="1925"/>
            <a:stretch/>
          </p:blipFill>
          <p:spPr>
            <a:xfrm>
              <a:off x="4894936" y="3380453"/>
              <a:ext cx="6643132" cy="320441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64DC26-324C-4282-8C94-56939C34CBE2}"/>
                </a:ext>
              </a:extLst>
            </p:cNvPr>
            <p:cNvSpPr/>
            <p:nvPr/>
          </p:nvSpPr>
          <p:spPr>
            <a:xfrm>
              <a:off x="5777345" y="4203865"/>
              <a:ext cx="5735782" cy="2315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A2704B-8D5C-4289-AC2A-BA625E95697B}"/>
                </a:ext>
              </a:extLst>
            </p:cNvPr>
            <p:cNvSpPr/>
            <p:nvPr/>
          </p:nvSpPr>
          <p:spPr>
            <a:xfrm>
              <a:off x="5777345" y="5150921"/>
              <a:ext cx="5735782" cy="2315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7915BB-3426-4ED4-B7C7-41D9F2878336}"/>
                </a:ext>
              </a:extLst>
            </p:cNvPr>
            <p:cNvSpPr/>
            <p:nvPr/>
          </p:nvSpPr>
          <p:spPr>
            <a:xfrm>
              <a:off x="5777345" y="5909766"/>
              <a:ext cx="5735782" cy="2315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17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9BF7C-938D-4E8C-8C17-67D1A693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EEEDE-E2F7-4C74-829E-B80EDC353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등장 배경</a:t>
            </a:r>
            <a:endParaRPr lang="en-US" altLang="ko-KR" dirty="0"/>
          </a:p>
          <a:p>
            <a:r>
              <a:rPr lang="en-US" altLang="ko-KR" dirty="0"/>
              <a:t>HEVC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기본 동작</a:t>
            </a:r>
            <a:endParaRPr lang="en-US" altLang="ko-KR" dirty="0"/>
          </a:p>
          <a:p>
            <a:r>
              <a:rPr lang="ko-KR" altLang="en-US" dirty="0"/>
              <a:t>동영상의 압축</a:t>
            </a:r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1120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4AA5D649-2110-46DE-B08E-41E9999A91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1FA2166A-E159-4F16-9DF0-50D0A3BD32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17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CCCE8-7FB1-4A62-B294-6CF73FBE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366BE-B30C-4F4F-AAE8-9197936D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Viewport </a:t>
            </a:r>
            <a:r>
              <a:rPr lang="ko-KR" altLang="en-US" dirty="0"/>
              <a:t>예측을 위한 시야 데이터를 확보할 때</a:t>
            </a:r>
            <a:r>
              <a:rPr lang="en-US" altLang="ko-KR" dirty="0"/>
              <a:t>, </a:t>
            </a:r>
            <a:r>
              <a:rPr lang="ko-KR" altLang="en-US" dirty="0"/>
              <a:t>인가가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47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CAD57D80-8615-4BE3-8776-1C60A8B6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 설명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E07B753-32C1-4D4D-B6F1-0A62E9373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매크로 블록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27D373F-2B12-4CA2-A722-9299B1165E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그림 및 영상 압축 포맷의 처리 단위</a:t>
            </a:r>
            <a:endParaRPr lang="en-US" altLang="ko-KR" dirty="0"/>
          </a:p>
          <a:p>
            <a:r>
              <a:rPr lang="ko-KR" altLang="en-US" dirty="0"/>
              <a:t>변환 블록들로 나뉘고</a:t>
            </a:r>
            <a:r>
              <a:rPr lang="en-US" altLang="ko-KR" dirty="0"/>
              <a:t>, </a:t>
            </a:r>
            <a:r>
              <a:rPr lang="ko-KR" altLang="en-US" dirty="0"/>
              <a:t>다시 예측블록으로 나뉜다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26FE117-B469-450B-B912-0951C3301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CTU</a:t>
            </a:r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DB0043FC-5D82-442D-81F6-92CDCCEB9DE1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73141"/>
            <a:ext cx="5183188" cy="25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7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EBEF709-E6D2-4D41-88A3-A1034B74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등장 배경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E423C75-4C61-4646-AA81-D62C582FD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더 낮은 비용 </a:t>
            </a:r>
            <a:r>
              <a:rPr lang="en-US" altLang="ko-KR" dirty="0"/>
              <a:t>&amp; </a:t>
            </a:r>
            <a:r>
              <a:rPr lang="ko-KR" altLang="en-US" dirty="0"/>
              <a:t>고품질의 많은 동영상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33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C0FEA-E9AE-416D-AFD3-A5A0E441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HEVC?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4609E1-3365-4B80-9535-795E66CA7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2016/09/06</a:t>
            </a:r>
          </a:p>
          <a:p>
            <a:r>
              <a:rPr lang="en-US" altLang="ko-KR" dirty="0"/>
              <a:t>HEVC = High Efficiency Video Coding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고효율 비디오 코딩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H.265</a:t>
            </a:r>
            <a:r>
              <a:rPr lang="ko-KR" altLang="en-US" dirty="0"/>
              <a:t>라고 하기도 함 </a:t>
            </a:r>
            <a:r>
              <a:rPr lang="en-US" altLang="ko-KR" dirty="0"/>
              <a:t>(H.265/HEVC)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16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C0FEA-E9AE-416D-AFD3-A5A0E441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HEVC?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4609E1-3365-4B80-9535-795E66CA7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Dynamic Adaptive Streaming over HTTP’</a:t>
            </a:r>
            <a:r>
              <a:rPr lang="ko-KR" altLang="ko-KR" sz="2400" dirty="0"/>
              <a:t>의 약자</a:t>
            </a:r>
            <a:endParaRPr lang="en-US" altLang="ko-KR" sz="2400" dirty="0"/>
          </a:p>
          <a:p>
            <a:pPr lvl="1"/>
            <a:r>
              <a:rPr lang="en-US" altLang="ko-KR" dirty="0"/>
              <a:t>Dynamic – </a:t>
            </a:r>
            <a:r>
              <a:rPr lang="ko-KR" altLang="en-US" dirty="0"/>
              <a:t>영상을 한번에 다 보내주는 것이 아니라 사용자가 요청하는 대로 보내주는 것</a:t>
            </a:r>
            <a:endParaRPr lang="en-US" altLang="ko-KR" dirty="0"/>
          </a:p>
          <a:p>
            <a:pPr lvl="1"/>
            <a:r>
              <a:rPr lang="en-US" altLang="ko-KR" dirty="0"/>
              <a:t>Adaptive - </a:t>
            </a:r>
            <a:r>
              <a:rPr lang="ko-KR" altLang="ko-KR" dirty="0"/>
              <a:t>클라이언트가 자신의 단말기 쪽 네트워크 상황에 맞추어 적절한 비디오 화질을 선택하여 서비스를 받을 수 있는 기술</a:t>
            </a:r>
            <a:endParaRPr lang="en-US" altLang="ko-KR" dirty="0"/>
          </a:p>
          <a:p>
            <a:pPr lvl="1"/>
            <a:r>
              <a:rPr lang="en-US" altLang="ko-KR" dirty="0"/>
              <a:t>HTTP – HTTP</a:t>
            </a:r>
            <a:r>
              <a:rPr lang="ko-KR" altLang="en-US" dirty="0"/>
              <a:t>를 이용한 스트리밍</a:t>
            </a:r>
          </a:p>
        </p:txBody>
      </p:sp>
    </p:spTree>
    <p:extLst>
      <p:ext uri="{BB962C8B-B14F-4D97-AF65-F5344CB8AC3E}">
        <p14:creationId xmlns:p14="http://schemas.microsoft.com/office/powerpoint/2010/main" val="226835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59DC9-46CF-48C6-ADB4-AF8323C8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동작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A527A-6682-4C90-84A9-6557BB1C9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비디오 콘텐츠를 각기 다른 비트</a:t>
            </a:r>
            <a:r>
              <a:rPr lang="en-US" altLang="ko-KR" dirty="0"/>
              <a:t> rate</a:t>
            </a:r>
            <a:r>
              <a:rPr lang="ko-KR" altLang="ko-KR" dirty="0"/>
              <a:t>를 갖는 여러 버전으로 인코</a:t>
            </a:r>
            <a:r>
              <a:rPr lang="ko-KR" altLang="en-US" dirty="0"/>
              <a:t>딩</a:t>
            </a:r>
            <a:endParaRPr lang="en-US" altLang="ko-KR" dirty="0"/>
          </a:p>
          <a:p>
            <a:r>
              <a:rPr lang="ko-KR" altLang="ko-KR" dirty="0" err="1"/>
              <a:t>인코딩된</a:t>
            </a:r>
            <a:r>
              <a:rPr lang="ko-KR" altLang="ko-KR" dirty="0"/>
              <a:t> 비디오 데이터를 작은 세그먼트</a:t>
            </a:r>
            <a:r>
              <a:rPr lang="en-US" altLang="ko-KR" dirty="0"/>
              <a:t>(chunk)</a:t>
            </a:r>
            <a:r>
              <a:rPr lang="ko-KR" altLang="ko-KR" dirty="0"/>
              <a:t>단위로 분할</a:t>
            </a:r>
            <a:endParaRPr lang="en-US" altLang="ko-KR" dirty="0"/>
          </a:p>
          <a:p>
            <a:r>
              <a:rPr lang="ko-KR" altLang="ko-KR" dirty="0"/>
              <a:t>이 세그먼트들이</a:t>
            </a:r>
            <a:r>
              <a:rPr lang="en-US" altLang="ko-KR" dirty="0"/>
              <a:t> DASH </a:t>
            </a:r>
            <a:r>
              <a:rPr lang="ko-KR" altLang="ko-KR" dirty="0"/>
              <a:t>클라이언트의 요청에 따라 전달이</a:t>
            </a:r>
            <a:r>
              <a:rPr lang="en-US" altLang="ko-KR" dirty="0"/>
              <a:t> </a:t>
            </a:r>
            <a:r>
              <a:rPr lang="ko-KR" altLang="en-US" dirty="0"/>
              <a:t>된다</a:t>
            </a:r>
            <a:endParaRPr lang="en-US" altLang="ko-KR" dirty="0"/>
          </a:p>
          <a:p>
            <a:pPr lvl="1"/>
            <a:r>
              <a:rPr lang="ko-KR" altLang="ko-KR" dirty="0"/>
              <a:t>클라이언트는 </a:t>
            </a:r>
            <a:r>
              <a:rPr lang="ko-KR" altLang="en-US" dirty="0"/>
              <a:t>서버와 클라이언트 사이의 </a:t>
            </a:r>
            <a:r>
              <a:rPr lang="ko-KR" altLang="ko-KR" dirty="0"/>
              <a:t>네트워크의 가용 대역폭을 계산하고 그 결과를 토대로 다음 비디오 세그먼트의 </a:t>
            </a:r>
            <a:r>
              <a:rPr lang="en-US" altLang="ko-KR" dirty="0"/>
              <a:t>bit rate</a:t>
            </a:r>
            <a:r>
              <a:rPr lang="ko-KR" altLang="ko-KR" dirty="0"/>
              <a:t>를 결정한다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 descr="Adaptive HTTP Streaming">
            <a:extLst>
              <a:ext uri="{FF2B5EF4-FFF2-40B4-BE49-F238E27FC236}">
                <a16:creationId xmlns:a16="http://schemas.microsoft.com/office/drawing/2014/main" id="{31CC6B8A-F069-43BF-905D-0C42A83F1D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799" y="5249454"/>
            <a:ext cx="3298984" cy="1410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508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4D640-4660-4ACD-AD42-B01D99A5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C1697-5659-4ACF-ACA7-F5FB4B44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C8350E-F5FD-4091-B847-9479A2649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05"/>
          <a:stretch/>
        </p:blipFill>
        <p:spPr>
          <a:xfrm>
            <a:off x="0" y="-89452"/>
            <a:ext cx="12192000" cy="69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B6FB1-C317-444D-879E-307C5EDB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동영상의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AE1679-6378-4A25-BA2E-BD05CA86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압축의 기본 단위인 </a:t>
            </a:r>
            <a:r>
              <a:rPr lang="en-US" altLang="ko-KR" dirty="0"/>
              <a:t>CTU</a:t>
            </a:r>
            <a:r>
              <a:rPr lang="ko-KR" altLang="ko-KR" dirty="0"/>
              <a:t>를 크게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ko-KR" dirty="0"/>
              <a:t>작게 나눌 수 있어서</a:t>
            </a:r>
          </a:p>
          <a:p>
            <a:endParaRPr lang="en-US" altLang="ko-KR" dirty="0"/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189EE078-B6B8-425A-8929-BBCFEC2557A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89" y="2470000"/>
            <a:ext cx="5071222" cy="41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33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B53BDA-2D52-49B5-BF0C-327B77A9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동영상의 압축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BB2574E-ADAA-487E-B8DA-80AA8FF67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H.264/AVC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B504E-A6CD-4BA2-88F1-4282B4E705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16 x 16 </a:t>
            </a:r>
            <a:r>
              <a:rPr lang="ko-KR" altLang="en-US" dirty="0"/>
              <a:t>픽셀 크기의 매크로 블록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17C9BC4-FC03-409D-9535-9B3503CF2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H.265/HEVC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FEB49AB-1C41-47C0-BE04-5C48877E687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/>
              <a:t>16 x 16, 32 x 32, 64 x 64 </a:t>
            </a:r>
            <a:r>
              <a:rPr lang="ko-KR" altLang="en-US" dirty="0"/>
              <a:t>중 하나의 크기를 갖는 </a:t>
            </a:r>
            <a:r>
              <a:rPr lang="en-US" altLang="ko-KR" dirty="0"/>
              <a:t>CTU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9FDA0D-05CB-4E1E-A894-E50311AC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95" y="3821113"/>
            <a:ext cx="5314098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9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518</Words>
  <Application>Microsoft Office PowerPoint</Application>
  <PresentationFormat>와이드스크린</PresentationFormat>
  <Paragraphs>86</Paragraphs>
  <Slides>22</Slides>
  <Notes>9</Notes>
  <HiddenSlides>2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기존 비디오 스트리밍 방식(DASH)의 특징</vt:lpstr>
      <vt:lpstr>CONTENTS</vt:lpstr>
      <vt:lpstr>등장 배경</vt:lpstr>
      <vt:lpstr>What is HEVC?</vt:lpstr>
      <vt:lpstr>What is HEVC?</vt:lpstr>
      <vt:lpstr>기본 동작</vt:lpstr>
      <vt:lpstr>PowerPoint 프레젠테이션</vt:lpstr>
      <vt:lpstr>동영상의 압축</vt:lpstr>
      <vt:lpstr>동영상의 압축</vt:lpstr>
      <vt:lpstr>장점</vt:lpstr>
      <vt:lpstr>단점</vt:lpstr>
      <vt:lpstr>기존 비디오 스트리밍의 문제점(모든 화면을 고화질로 보내는 것에 대한 문제)</vt:lpstr>
      <vt:lpstr>CONTENTS</vt:lpstr>
      <vt:lpstr>문제점 (타일 분할 방식의 등장 배경)</vt:lpstr>
      <vt:lpstr>기본 동작</vt:lpstr>
      <vt:lpstr>기본 동작</vt:lpstr>
      <vt:lpstr>PowerPoint 프레젠테이션</vt:lpstr>
      <vt:lpstr>장점</vt:lpstr>
      <vt:lpstr>PowerPoint 프레젠테이션</vt:lpstr>
      <vt:lpstr>Q &amp; A</vt:lpstr>
      <vt:lpstr>Challenge</vt:lpstr>
      <vt:lpstr>용어 설명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기존 비디오 스트리밍 방식(DASH)의 특징</dc:title>
  <dc:creator>이상아</dc:creator>
  <cp:lastModifiedBy>이상아</cp:lastModifiedBy>
  <cp:revision>49</cp:revision>
  <dcterms:created xsi:type="dcterms:W3CDTF">2017-10-29T06:06:29Z</dcterms:created>
  <dcterms:modified xsi:type="dcterms:W3CDTF">2017-10-29T07:46:04Z</dcterms:modified>
</cp:coreProperties>
</file>